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8" r:id="rId2"/>
    <p:sldId id="256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87" r:id="rId20"/>
    <p:sldId id="274" r:id="rId21"/>
    <p:sldId id="275" r:id="rId22"/>
    <p:sldId id="278" r:id="rId23"/>
    <p:sldId id="277" r:id="rId24"/>
    <p:sldId id="280" r:id="rId25"/>
    <p:sldId id="281" r:id="rId26"/>
    <p:sldId id="282" r:id="rId27"/>
    <p:sldId id="279" r:id="rId28"/>
    <p:sldId id="283" r:id="rId29"/>
    <p:sldId id="285" r:id="rId30"/>
    <p:sldId id="284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9FB"/>
    <a:srgbClr val="FFD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EB5F4-DE50-403F-A283-E4A1B5951107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C2BC1-C88C-4119-B713-102710E6F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9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b="1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5AB72E-7E25-4352-B933-C2817E7C6F56}" type="slidenum">
              <a:rPr lang="en-US" sz="1200"/>
              <a:pPr algn="r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2667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1249656-C5DA-4D3A-9587-1D62B3542BDA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B227AF3-0358-4054-B3D3-5C3506F07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1249656-C5DA-4D3A-9587-1D62B3542BDA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B227AF3-0358-4054-B3D3-5C3506F07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1249656-C5DA-4D3A-9587-1D62B3542BDA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B227AF3-0358-4054-B3D3-5C3506F07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1249656-C5DA-4D3A-9587-1D62B3542BDA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B227AF3-0358-4054-B3D3-5C3506F07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1249656-C5DA-4D3A-9587-1D62B3542BDA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B227AF3-0358-4054-B3D3-5C3506F07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1249656-C5DA-4D3A-9587-1D62B3542BDA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B227AF3-0358-4054-B3D3-5C3506F07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1249656-C5DA-4D3A-9587-1D62B3542BDA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B227AF3-0358-4054-B3D3-5C3506F07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1249656-C5DA-4D3A-9587-1D62B3542BDA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B227AF3-0358-4054-B3D3-5C3506F07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1249656-C5DA-4D3A-9587-1D62B3542BDA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B227AF3-0358-4054-B3D3-5C3506F07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1249656-C5DA-4D3A-9587-1D62B3542BDA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B227AF3-0358-4054-B3D3-5C3506F07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1249656-C5DA-4D3A-9587-1D62B3542BDA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B227AF3-0358-4054-B3D3-5C3506F07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" y="381000"/>
            <a:ext cx="8229600" cy="6096000"/>
          </a:xfrm>
          <a:prstGeom prst="rect">
            <a:avLst/>
          </a:prstGeom>
          <a:solidFill>
            <a:srgbClr val="FDE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upload.wikimedia.org/wikipedia/commons/thumb/2/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AutoShape 4" descr="upload.wikimedia.org/wikipedia/commons/thumb/2/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4" name="Picture 6" descr="Nước Cộng hoà Xã hội chủ nghĩa Việt Nam - Chi tiết tin tức - Sở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 </a:t>
            </a:r>
            <a:r>
              <a:rPr lang="en-US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Trang phục truyền thống của đàn ông Việ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5867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Sập gụ là gì? Tại sao sập gụ lại được ưa chuộng sử dụng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609600" y="5029200"/>
            <a:ext cx="2667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15" tIns="48957" rIns="97915" bIns="48957">
            <a:spAutoFit/>
          </a:bodyPr>
          <a:lstStyle/>
          <a:p>
            <a:pPr defTabSz="979488">
              <a:spcBef>
                <a:spcPct val="50000"/>
              </a:spcBef>
            </a:pPr>
            <a:endParaRPr lang="vi-VN" sz="4400" b="1">
              <a:solidFill>
                <a:srgbClr val="0000FF"/>
              </a:solidFill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00063" y="1214438"/>
            <a:ext cx="8143875" cy="34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15" tIns="48957" rIns="97915" bIns="48957">
            <a:spAutoFit/>
          </a:bodyPr>
          <a:lstStyle/>
          <a:p>
            <a:pPr indent="82550" defTabSz="979488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 ơn các anh. Bây giờ, nhân có đông đủ môn sinh, thầy muốn mời tất cả các anh theo thầy tới thăm một người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 thầy mang ơn rất nặng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cxnSp>
        <p:nvCxnSpPr>
          <p:cNvPr id="23" name="Đường kết nối thẳng 22"/>
          <p:cNvCxnSpPr/>
          <p:nvPr/>
        </p:nvCxnSpPr>
        <p:spPr>
          <a:xfrm rot="5400000">
            <a:off x="5841206" y="1473994"/>
            <a:ext cx="500063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kết nối thẳng 24"/>
          <p:cNvCxnSpPr/>
          <p:nvPr/>
        </p:nvCxnSpPr>
        <p:spPr>
          <a:xfrm rot="5400000">
            <a:off x="5917406" y="1473994"/>
            <a:ext cx="500063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kết nối thẳng 25"/>
          <p:cNvCxnSpPr/>
          <p:nvPr/>
        </p:nvCxnSpPr>
        <p:spPr>
          <a:xfrm rot="5400000">
            <a:off x="6755607" y="2235994"/>
            <a:ext cx="500062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kết nối thẳng 26"/>
          <p:cNvCxnSpPr/>
          <p:nvPr/>
        </p:nvCxnSpPr>
        <p:spPr>
          <a:xfrm rot="5400000">
            <a:off x="6298406" y="2845594"/>
            <a:ext cx="500063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thẳng 27"/>
          <p:cNvCxnSpPr/>
          <p:nvPr/>
        </p:nvCxnSpPr>
        <p:spPr>
          <a:xfrm rot="5400000">
            <a:off x="6298406" y="3531394"/>
            <a:ext cx="500063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kết nối thẳng 28"/>
          <p:cNvCxnSpPr/>
          <p:nvPr/>
        </p:nvCxnSpPr>
        <p:spPr>
          <a:xfrm rot="5400000">
            <a:off x="5993607" y="4140994"/>
            <a:ext cx="500062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thẳng 29"/>
          <p:cNvCxnSpPr/>
          <p:nvPr/>
        </p:nvCxnSpPr>
        <p:spPr>
          <a:xfrm rot="5400000">
            <a:off x="5917407" y="4140994"/>
            <a:ext cx="500062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HUYỆN ÔNG HOÀNG LONG | HƯƠNG C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Tề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2770" name="Picture 2" descr="Soạn bài - Tập đọc: Nghĩa thầy trò - Giải bài tập tiếng việt lớp 5 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514601"/>
            <a:ext cx="2743200" cy="1828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3962400"/>
            <a:ext cx="2743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c 6"/>
          <p:cNvSpPr/>
          <p:nvPr/>
        </p:nvSpPr>
        <p:spPr>
          <a:xfrm rot="19113461">
            <a:off x="3505306" y="2304456"/>
            <a:ext cx="4800388" cy="1586004"/>
          </a:xfrm>
          <a:prstGeom prst="arc">
            <a:avLst>
              <a:gd name="adj1" fmla="val 16200000"/>
              <a:gd name="adj2" fmla="val 12179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9670576">
            <a:off x="4664381" y="767094"/>
            <a:ext cx="4231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ayhoc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5334000"/>
          </a:xfrm>
        </p:spPr>
      </p:pic>
      <p:sp>
        <p:nvSpPr>
          <p:cNvPr id="6" name="Rectangle 5"/>
          <p:cNvSpPr/>
          <p:nvPr/>
        </p:nvSpPr>
        <p:spPr>
          <a:xfrm>
            <a:off x="457200" y="5791200"/>
            <a:ext cx="8229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Hình nền powerpoint đơn giản mà đẹp | Hình nền, Hình ảnh, H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600200"/>
            <a:ext cx="9144000" cy="7225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 ĐÓN CÁC CÔ GIÁO VỀ DỰ GIỜ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590800"/>
            <a:ext cx="191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5A1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3733800"/>
            <a:ext cx="429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Soạn bài - Tập đọc: Nghĩa thầy trò - Giải bài tập tiếng việt lớp 5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2770" name="Picture 2" descr="Soạn bài - Tập đọc: Nghĩa thầy trò - Giải bài tập tiếng việt lớp 5 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514601"/>
            <a:ext cx="2743200" cy="1828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3962400"/>
            <a:ext cx="2743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c 6"/>
          <p:cNvSpPr/>
          <p:nvPr/>
        </p:nvSpPr>
        <p:spPr>
          <a:xfrm rot="19113461">
            <a:off x="3505306" y="2304456"/>
            <a:ext cx="4800388" cy="1586004"/>
          </a:xfrm>
          <a:prstGeom prst="arc">
            <a:avLst>
              <a:gd name="adj1" fmla="val 16200000"/>
              <a:gd name="adj2" fmla="val 12179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9670576">
            <a:off x="4664381" y="767094"/>
            <a:ext cx="4231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rc 8"/>
          <p:cNvSpPr/>
          <p:nvPr/>
        </p:nvSpPr>
        <p:spPr>
          <a:xfrm rot="11617781">
            <a:off x="4211806" y="4215564"/>
            <a:ext cx="6872354" cy="1644600"/>
          </a:xfrm>
          <a:prstGeom prst="arc">
            <a:avLst>
              <a:gd name="adj1" fmla="val 15628785"/>
              <a:gd name="adj2" fmla="val 0"/>
            </a:avLst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258978">
            <a:off x="4702906" y="4955965"/>
            <a:ext cx="4138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Chu</a:t>
            </a:r>
          </a:p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56356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Phiếu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85800"/>
            <a:ext cx="8229600" cy="57911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Nối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tương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ứng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1905000"/>
          <a:ext cx="3657600" cy="2103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576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latin typeface="Times New Roman"/>
                          <a:ea typeface="Times New Roman"/>
                          <a:cs typeface="Times New Roman"/>
                        </a:rPr>
                        <a:t>1) Tiên học lễ, hậu học văn</a:t>
                      </a:r>
                      <a:endParaRPr lang="en-US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latin typeface="Times New Roman"/>
                          <a:ea typeface="Times New Roman"/>
                          <a:cs typeface="Times New Roman"/>
                        </a:rPr>
                        <a:t>2) Uống nước nhớ nguồn</a:t>
                      </a:r>
                      <a:endParaRPr lang="en-US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latin typeface="Times New Roman"/>
                          <a:ea typeface="Times New Roman"/>
                          <a:cs typeface="Times New Roman"/>
                        </a:rPr>
                        <a:t>3) Tôn sư trọng đạo</a:t>
                      </a:r>
                      <a:endParaRPr lang="en-US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Times New Roman"/>
                          <a:ea typeface="Times New Roman"/>
                          <a:cs typeface="Times New Roman"/>
                        </a:rPr>
                        <a:t>4) </a:t>
                      </a:r>
                      <a:r>
                        <a:rPr lang="es-E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Nhất</a:t>
                      </a:r>
                      <a:r>
                        <a:rPr lang="es-E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tự</a:t>
                      </a:r>
                      <a:r>
                        <a:rPr lang="es-ES" sz="2400" dirty="0">
                          <a:latin typeface="Times New Roman"/>
                          <a:ea typeface="Times New Roman"/>
                          <a:cs typeface="Times New Roman"/>
                        </a:rPr>
                        <a:t> vi </a:t>
                      </a:r>
                      <a:r>
                        <a:rPr lang="es-E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sư</a:t>
                      </a:r>
                      <a:r>
                        <a:rPr lang="es-ES" sz="2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bán</a:t>
                      </a:r>
                      <a:r>
                        <a:rPr lang="es-E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tự</a:t>
                      </a:r>
                      <a:r>
                        <a:rPr lang="es-ES" sz="2400" dirty="0">
                          <a:latin typeface="Times New Roman"/>
                          <a:ea typeface="Times New Roman"/>
                          <a:cs typeface="Times New Roman"/>
                        </a:rPr>
                        <a:t> vi </a:t>
                      </a:r>
                      <a:r>
                        <a:rPr lang="es-E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sư</a:t>
                      </a:r>
                      <a:endParaRPr lang="en-US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343400" y="1143000"/>
          <a:ext cx="4572000" cy="303479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572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20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a)</a:t>
                      </a:r>
                      <a:r>
                        <a:rPr lang="es-E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Tôn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trọng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thầy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giáo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coi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trọng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đạo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lí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làm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8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b)</a:t>
                      </a:r>
                      <a:r>
                        <a:rPr lang="es-E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hắc nhở chúng ta biết ơn những thành quả của thế hệ đi trước hay những người khác để lại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c)</a:t>
                      </a:r>
                      <a:r>
                        <a:rPr lang="es-E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hải biết ơn người dìu dắt, dạy dỗ mình, dù chỉ là điều nhỏ nhặt nhất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d)</a:t>
                      </a:r>
                      <a:r>
                        <a:rPr lang="es-E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Khuyên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chúng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ta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cần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phải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học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lễ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nghĩa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trước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khi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học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kiến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thức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văn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hóa</a:t>
                      </a:r>
                      <a:r>
                        <a:rPr lang="es-E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8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9223" y="4180344"/>
            <a:ext cx="834074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Khoanh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tục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lang="es-E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lên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môn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ngày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mừng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thọ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cụ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A.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lễ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hậu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B.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Uống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nhớ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nguồn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C.</a:t>
            </a:r>
            <a:r>
              <a:rPr kumimoji="0" lang="es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sư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D.Nhất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vi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sư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sư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3" descr="Dạy học theo hình thức cặp nhóm thực sự có hiệu quả với môn tiếng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648200"/>
            <a:ext cx="3024523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9"/>
            <a:ext cx="8229600" cy="56356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Phiếu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0600"/>
            <a:ext cx="8229600" cy="54863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Nối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tương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ứng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2590800"/>
          <a:ext cx="3657600" cy="2103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576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latin typeface="Times New Roman"/>
                          <a:ea typeface="Times New Roman"/>
                          <a:cs typeface="Times New Roman"/>
                        </a:rPr>
                        <a:t>1) Tiên học lễ, hậu học văn</a:t>
                      </a:r>
                      <a:endParaRPr lang="en-US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latin typeface="Times New Roman"/>
                          <a:ea typeface="Times New Roman"/>
                          <a:cs typeface="Times New Roman"/>
                        </a:rPr>
                        <a:t>2) Uống nước nhớ nguồn</a:t>
                      </a:r>
                      <a:endParaRPr lang="en-US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latin typeface="Times New Roman"/>
                          <a:ea typeface="Times New Roman"/>
                          <a:cs typeface="Times New Roman"/>
                        </a:rPr>
                        <a:t>3) Tôn sư trọng đạo</a:t>
                      </a:r>
                      <a:endParaRPr lang="en-US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Times New Roman"/>
                          <a:ea typeface="Times New Roman"/>
                          <a:cs typeface="Times New Roman"/>
                        </a:rPr>
                        <a:t>4) </a:t>
                      </a:r>
                      <a:r>
                        <a:rPr lang="es-E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Nhất</a:t>
                      </a:r>
                      <a:r>
                        <a:rPr lang="es-E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tự</a:t>
                      </a:r>
                      <a:r>
                        <a:rPr lang="es-ES" sz="2400" dirty="0">
                          <a:latin typeface="Times New Roman"/>
                          <a:ea typeface="Times New Roman"/>
                          <a:cs typeface="Times New Roman"/>
                        </a:rPr>
                        <a:t> vi </a:t>
                      </a:r>
                      <a:r>
                        <a:rPr lang="es-E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sư</a:t>
                      </a:r>
                      <a:r>
                        <a:rPr lang="es-ES" sz="2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bán</a:t>
                      </a:r>
                      <a:r>
                        <a:rPr lang="es-E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tự</a:t>
                      </a:r>
                      <a:r>
                        <a:rPr lang="es-ES" sz="2400" dirty="0">
                          <a:latin typeface="Times New Roman"/>
                          <a:ea typeface="Times New Roman"/>
                          <a:cs typeface="Times New Roman"/>
                        </a:rPr>
                        <a:t> vi </a:t>
                      </a:r>
                      <a:r>
                        <a:rPr lang="es-E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sư</a:t>
                      </a:r>
                      <a:endParaRPr lang="en-US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343400" y="1600200"/>
          <a:ext cx="4572000" cy="499770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572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20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a)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Tôn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trọng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thầy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giáo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coi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trọng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đạo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lí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làm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b)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lang="vi-VN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hắc nhở chúng ta biết ơn những thành quả của thế hệ đi trước hay những người khác để lại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c)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</a:t>
                      </a:r>
                      <a:r>
                        <a:rPr lang="vi-VN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hải biết ơn người dìu dắt, dạy dỗ mình, dù chỉ là điều nhỏ nhặt nhất</a:t>
                      </a:r>
                      <a:endParaRPr lang="en-US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d)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Khuyên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chúng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ta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cần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phải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học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lễ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nghĩa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trước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khi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học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kiến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thức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văn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hóa</a:t>
                      </a:r>
                      <a:r>
                        <a:rPr lang="es-E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3795" name="Picture 3" descr="Dạy học theo hình thức cặp nhóm thực sự có hiệu quả với môn tiếng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648200"/>
            <a:ext cx="3024523" cy="22098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16200000" flipH="1">
            <a:off x="2819400" y="4114800"/>
            <a:ext cx="23622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05200" y="3200400"/>
            <a:ext cx="9144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3086100" y="2781300"/>
            <a:ext cx="17526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505200" y="4267200"/>
            <a:ext cx="914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9"/>
            <a:ext cx="8229600" cy="56356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Phiếu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0600"/>
            <a:ext cx="8229600" cy="54863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9223" y="1371600"/>
            <a:ext cx="834074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Khoanh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tục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endParaRPr lang="es-E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lên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môn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ngày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mừng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thọ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cụ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A.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lễ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hậu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B.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Uống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nhớ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nguồn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C.</a:t>
            </a:r>
            <a:r>
              <a:rPr kumimoji="0" lang="es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sư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D.Nhất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vi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sư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sư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3" descr="Dạy học theo hình thức cặp nhóm thực sự có hiệu quả với môn tiếng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648200"/>
            <a:ext cx="3024523" cy="22098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685800" y="28956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5800" y="32766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800" y="36576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2770" name="Picture 2" descr="Soạn bài - Tập đọc: Nghĩa thầy trò - Giải bài tập tiếng việt lớp 5 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514601"/>
            <a:ext cx="2743200" cy="1828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3962400"/>
            <a:ext cx="2743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c 6"/>
          <p:cNvSpPr/>
          <p:nvPr/>
        </p:nvSpPr>
        <p:spPr>
          <a:xfrm rot="19113461">
            <a:off x="3505306" y="2304456"/>
            <a:ext cx="4800388" cy="1586004"/>
          </a:xfrm>
          <a:prstGeom prst="arc">
            <a:avLst>
              <a:gd name="adj1" fmla="val 16200000"/>
              <a:gd name="adj2" fmla="val 12179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9670576">
            <a:off x="4664381" y="767094"/>
            <a:ext cx="4231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rc 8"/>
          <p:cNvSpPr/>
          <p:nvPr/>
        </p:nvSpPr>
        <p:spPr>
          <a:xfrm rot="11617781">
            <a:off x="4364205" y="4426837"/>
            <a:ext cx="6872354" cy="1644600"/>
          </a:xfrm>
          <a:prstGeom prst="arc">
            <a:avLst>
              <a:gd name="adj1" fmla="val 15628785"/>
              <a:gd name="adj2" fmla="val 0"/>
            </a:avLst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258978">
            <a:off x="4702906" y="4955965"/>
            <a:ext cx="4138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Chu</a:t>
            </a:r>
          </a:p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rc 10"/>
          <p:cNvSpPr/>
          <p:nvPr/>
        </p:nvSpPr>
        <p:spPr>
          <a:xfrm rot="10060851">
            <a:off x="-26589" y="-895801"/>
            <a:ext cx="4953453" cy="4571117"/>
          </a:xfrm>
          <a:prstGeom prst="arc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328131">
            <a:off x="-144639" y="2368635"/>
            <a:ext cx="3408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eft Arrow 12"/>
          <p:cNvSpPr/>
          <p:nvPr/>
        </p:nvSpPr>
        <p:spPr>
          <a:xfrm rot="19068421">
            <a:off x="2689364" y="4519817"/>
            <a:ext cx="1016834" cy="685800"/>
          </a:xfrm>
          <a:prstGeom prst="lef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ular Callout 13"/>
          <p:cNvSpPr/>
          <p:nvPr/>
        </p:nvSpPr>
        <p:spPr>
          <a:xfrm>
            <a:off x="838200" y="5257800"/>
            <a:ext cx="4038600" cy="1371600"/>
          </a:xfrm>
          <a:prstGeom prst="wedgeRectCallou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ĐỌC DIỄN CẢM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..)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Three Cartoon Flowers Royalty Free Cliparts, Vectors, And Stock ...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Three Cartoon Flowers Royalty Free Cliparts, Vectors, And Stock ...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five-cartoon-flowers-vector-215858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38400" y="914400"/>
            <a:ext cx="1371600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4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5181600" y="762000"/>
            <a:ext cx="1371600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1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0" y="2971800"/>
            <a:ext cx="1371600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5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62400" y="3048000"/>
            <a:ext cx="1447800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hlinkClick r:id="rId4" action="ppaction://hlinksldjump"/>
          </p:cNvPr>
          <p:cNvSpPr/>
          <p:nvPr/>
        </p:nvSpPr>
        <p:spPr>
          <a:xfrm>
            <a:off x="1066800" y="2895600"/>
            <a:ext cx="15240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Right Arrow 11">
            <a:hlinkClick r:id="rId5" action="ppaction://hlinksldjump"/>
          </p:cNvPr>
          <p:cNvSpPr/>
          <p:nvPr/>
        </p:nvSpPr>
        <p:spPr>
          <a:xfrm>
            <a:off x="7543800" y="6172200"/>
            <a:ext cx="1066800" cy="685800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4-768x4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0"/>
            <a:ext cx="4800600" cy="3657600"/>
          </a:xfrm>
        </p:spPr>
      </p:pic>
      <p:pic>
        <p:nvPicPr>
          <p:cNvPr id="1026" name="Picture 2" descr="Những câu nói hay về lòng biết ơn thầy cô chứa đựng nhiều tình cảm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343400" cy="3657599"/>
          </a:xfrm>
          <a:prstGeom prst="rect">
            <a:avLst/>
          </a:prstGeom>
          <a:noFill/>
        </p:spPr>
      </p:pic>
      <p:sp>
        <p:nvSpPr>
          <p:cNvPr id="1028" name="AutoShape 4" descr="Những ý tưởng vẽ tranh đề tài 20-11 đẹp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Những ý tưởng vẽ tranh đề tài 20-11 đẹp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Tổng hợp những lời chúc hay, ý nghĩa ngày Nhà giáo Việt Nam 20/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657600"/>
            <a:ext cx="4800600" cy="3200400"/>
          </a:xfrm>
          <a:prstGeom prst="rect">
            <a:avLst/>
          </a:prstGeom>
          <a:noFill/>
        </p:spPr>
      </p:pic>
      <p:pic>
        <p:nvPicPr>
          <p:cNvPr id="1034" name="Picture 10" descr="NGÀY HỘI: &quot; CÔ GIÁO NHƯ MẸ HIỀN&quot; 2017 - 20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57601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7315200" y="6096000"/>
            <a:ext cx="1143000" cy="762000"/>
          </a:xfrm>
          <a:prstGeom prst="lef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7315200" y="6096000"/>
            <a:ext cx="1143000" cy="762000"/>
          </a:xfrm>
          <a:prstGeom prst="lef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3400" y="609600"/>
            <a:ext cx="7467600" cy="990600"/>
            <a:chOff x="609600" y="762000"/>
            <a:chExt cx="7467600" cy="990600"/>
          </a:xfrm>
        </p:grpSpPr>
        <p:sp>
          <p:nvSpPr>
            <p:cNvPr id="4" name="Oval 3"/>
            <p:cNvSpPr/>
            <p:nvPr/>
          </p:nvSpPr>
          <p:spPr>
            <a:xfrm>
              <a:off x="609600" y="762000"/>
              <a:ext cx="990600" cy="990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676400" y="762000"/>
              <a:ext cx="6400800" cy="990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sang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kiều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/>
              <a:r>
                <a:rPr lang="en-US" sz="28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uốn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con hay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thầy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2000" y="1828800"/>
            <a:ext cx="7467600" cy="990600"/>
            <a:chOff x="609600" y="762000"/>
            <a:chExt cx="7467600" cy="990600"/>
          </a:xfrm>
        </p:grpSpPr>
        <p:sp>
          <p:nvSpPr>
            <p:cNvPr id="8" name="Oval 7"/>
            <p:cNvSpPr/>
            <p:nvPr/>
          </p:nvSpPr>
          <p:spPr>
            <a:xfrm>
              <a:off x="609600" y="762000"/>
              <a:ext cx="990600" cy="9906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676400" y="762000"/>
              <a:ext cx="6400800" cy="990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thầy</a:t>
              </a:r>
              <a:r>
                <a: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đố</a:t>
              </a:r>
              <a:r>
                <a: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mày</a:t>
              </a:r>
              <a:r>
                <a: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nên</a:t>
              </a:r>
              <a:endPara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66800" y="3200400"/>
            <a:ext cx="7467600" cy="990600"/>
            <a:chOff x="609600" y="762000"/>
            <a:chExt cx="7467600" cy="990600"/>
          </a:xfrm>
        </p:grpSpPr>
        <p:sp>
          <p:nvSpPr>
            <p:cNvPr id="11" name="Oval 10"/>
            <p:cNvSpPr/>
            <p:nvPr/>
          </p:nvSpPr>
          <p:spPr>
            <a:xfrm>
              <a:off x="609600" y="762000"/>
              <a:ext cx="990600" cy="9906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676400" y="762000"/>
              <a:ext cx="6400800" cy="9906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thầy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nửa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thầy</a:t>
              </a:r>
              <a:endPara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Down Arrow 12"/>
          <p:cNvSpPr/>
          <p:nvPr/>
        </p:nvSpPr>
        <p:spPr>
          <a:xfrm>
            <a:off x="4495800" y="4267200"/>
            <a:ext cx="533400" cy="762000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514600" y="5105400"/>
            <a:ext cx="4572000" cy="1143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TÔN SƯ TRỌNG ĐẠO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Soạn bài - Tập đọc: Nghĩa thầy trò - Giải bài tập tiếng việt lớp 5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86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 ĐỌC: NGHĨA THẦY TRÒ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u_van_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4495800" cy="5715000"/>
          </a:xfrm>
        </p:spPr>
      </p:pic>
      <p:sp>
        <p:nvSpPr>
          <p:cNvPr id="19458" name="AutoShape 2" descr="CHU VĂN AN – NGƯỜI THẦY CHUẨN MỰC MUÔN ĐỜI CỦA VIỆT NAM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2000" y="381000"/>
            <a:ext cx="4267200" cy="5715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 ( 1292-1370)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tước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Trinh 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 hay Chu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Trinh.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096000"/>
            <a:ext cx="3352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( 1292 – 1370)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886</Words>
  <Application>Microsoft Office PowerPoint</Application>
  <PresentationFormat>On-screen Show (4:3)</PresentationFormat>
  <Paragraphs>100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Chia thành 3 đoạn: </vt:lpstr>
      <vt:lpstr>Phiếu giao việc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TÌM HIỂU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LUYỆN ĐỌC DIỄN CẢM</vt:lpstr>
      <vt:lpstr>Phiếu giao việc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TAComputer</dc:creator>
  <cp:lastModifiedBy>Ms-Hang</cp:lastModifiedBy>
  <cp:revision>14</cp:revision>
  <dcterms:created xsi:type="dcterms:W3CDTF">2020-05-23T00:58:51Z</dcterms:created>
  <dcterms:modified xsi:type="dcterms:W3CDTF">2020-06-03T01:36:54Z</dcterms:modified>
</cp:coreProperties>
</file>